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55" r:id="rId4"/>
    <p:sldId id="337" r:id="rId5"/>
    <p:sldId id="338" r:id="rId6"/>
    <p:sldId id="340" r:id="rId7"/>
    <p:sldId id="339" r:id="rId8"/>
    <p:sldId id="357" r:id="rId9"/>
    <p:sldId id="341" r:id="rId10"/>
    <p:sldId id="358" r:id="rId11"/>
    <p:sldId id="344" r:id="rId12"/>
    <p:sldId id="345" r:id="rId13"/>
    <p:sldId id="347" r:id="rId14"/>
    <p:sldId id="348" r:id="rId15"/>
    <p:sldId id="287" r:id="rId16"/>
    <p:sldId id="359" r:id="rId17"/>
    <p:sldId id="349" r:id="rId18"/>
    <p:sldId id="350" r:id="rId19"/>
    <p:sldId id="351" r:id="rId20"/>
    <p:sldId id="352" r:id="rId21"/>
    <p:sldId id="353" r:id="rId22"/>
    <p:sldId id="296" r:id="rId23"/>
    <p:sldId id="293" r:id="rId24"/>
    <p:sldId id="295" r:id="rId25"/>
    <p:sldId id="336" r:id="rId26"/>
    <p:sldId id="319" r:id="rId27"/>
    <p:sldId id="320" r:id="rId28"/>
    <p:sldId id="318" r:id="rId29"/>
    <p:sldId id="360" r:id="rId30"/>
    <p:sldId id="366" r:id="rId31"/>
    <p:sldId id="361" r:id="rId32"/>
    <p:sldId id="362" r:id="rId33"/>
    <p:sldId id="363" r:id="rId34"/>
    <p:sldId id="364" r:id="rId35"/>
    <p:sldId id="365" r:id="rId36"/>
    <p:sldId id="325" r:id="rId37"/>
    <p:sldId id="321" r:id="rId38"/>
    <p:sldId id="2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5424" autoAdjust="0"/>
  </p:normalViewPr>
  <p:slideViewPr>
    <p:cSldViewPr>
      <p:cViewPr>
        <p:scale>
          <a:sx n="70" d="100"/>
          <a:sy n="70" d="100"/>
        </p:scale>
        <p:origin x="-28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876BE-FB34-49DA-8933-71736D32D6D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30366-B4F6-46F6-BE13-AC20C3FA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90063-835E-49E2-9D6F-0124D65DB2B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C7E9E-B0FA-4C06-9635-FD4B3A7D41B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3089-033D-4AEC-A980-9833E9C4ED2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AE5A-900B-45BD-92F9-E9E18B68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jesse\Desktop\File%20Cabinet\Talks\Virtual%20Characters\Face%20Tracking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sse\Desktop\File%20Cabinet\Talks\Future%20of%20Storytelling\Milo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sse\Desktop\File%20Cabinet\Talks\Future%20of%20Storytelling\Mass%20Effect%203%20(short)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sse\Desktop\File%20Cabinet\Talks\Virtual%20Characters\hirezlabyrinth.wm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jesse\Desktop\File%20Cabinet\Talks\Future%20of%20Storytelling\Hamlet%202%20Long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of Storytelling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Jesse Schell</a:t>
            </a:r>
          </a:p>
          <a:p>
            <a:r>
              <a:rPr lang="en-US" dirty="0" smtClean="0"/>
              <a:t>GDC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mond 19"/>
          <p:cNvSpPr/>
          <p:nvPr/>
        </p:nvSpPr>
        <p:spPr>
          <a:xfrm>
            <a:off x="3505200" y="2743200"/>
            <a:ext cx="2209800" cy="2209800"/>
          </a:xfrm>
          <a:prstGeom prst="diamon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87750" y="5257800"/>
            <a:ext cx="2051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Technology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96000" y="3505200"/>
            <a:ext cx="1011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Story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19200" y="3505200"/>
            <a:ext cx="185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Mechanics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3657600" y="1828800"/>
            <a:ext cx="180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Aesthetics</a:t>
            </a:r>
          </a:p>
        </p:txBody>
      </p:sp>
      <p:sp>
        <p:nvSpPr>
          <p:cNvPr id="4108" name="Oval 13"/>
          <p:cNvSpPr>
            <a:spLocks noChangeArrowheads="1"/>
          </p:cNvSpPr>
          <p:nvPr/>
        </p:nvSpPr>
        <p:spPr bwMode="auto">
          <a:xfrm>
            <a:off x="4419600" y="2590800"/>
            <a:ext cx="381000" cy="381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4"/>
          <p:cNvSpPr>
            <a:spLocks noChangeArrowheads="1"/>
          </p:cNvSpPr>
          <p:nvPr/>
        </p:nvSpPr>
        <p:spPr bwMode="auto">
          <a:xfrm>
            <a:off x="4419600" y="4724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6"/>
          <p:cNvSpPr>
            <a:spLocks noChangeArrowheads="1"/>
          </p:cNvSpPr>
          <p:nvPr/>
        </p:nvSpPr>
        <p:spPr bwMode="auto">
          <a:xfrm>
            <a:off x="3352800" y="3657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7"/>
          <p:cNvSpPr>
            <a:spLocks noChangeArrowheads="1"/>
          </p:cNvSpPr>
          <p:nvPr/>
        </p:nvSpPr>
        <p:spPr bwMode="auto">
          <a:xfrm>
            <a:off x="5410200" y="3657600"/>
            <a:ext cx="381000" cy="381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Rectangle 1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Elemental Tetrad</a:t>
            </a:r>
          </a:p>
        </p:txBody>
      </p:sp>
      <p:cxnSp>
        <p:nvCxnSpPr>
          <p:cNvPr id="22" name="Straight Connector 21"/>
          <p:cNvCxnSpPr>
            <a:stCxn id="4108" idx="4"/>
            <a:endCxn id="4109" idx="0"/>
          </p:cNvCxnSpPr>
          <p:nvPr/>
        </p:nvCxnSpPr>
        <p:spPr>
          <a:xfrm>
            <a:off x="4610100" y="2971800"/>
            <a:ext cx="0" cy="1752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111" idx="6"/>
            <a:endCxn id="4112" idx="2"/>
          </p:cNvCxnSpPr>
          <p:nvPr/>
        </p:nvCxnSpPr>
        <p:spPr>
          <a:xfrm>
            <a:off x="3733800" y="3848100"/>
            <a:ext cx="1676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43600" y="3352800"/>
            <a:ext cx="12954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387727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62987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7outof10.co.uk/gallery/phoenix-wright-iphone/phoenix-wright-iphone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368800" cy="6553200"/>
          </a:xfrm>
          <a:prstGeom prst="rect">
            <a:avLst/>
          </a:prstGeom>
          <a:noFill/>
        </p:spPr>
      </p:pic>
      <p:pic>
        <p:nvPicPr>
          <p:cNvPr id="27652" name="Picture 4" descr="http://nds.gamehome.tv/html/UploadFiles_5170/200709/20070908152806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36" y="1524000"/>
            <a:ext cx="4156364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yberty.com/encyc/articles/images/dnd_Box1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228600"/>
            <a:ext cx="3714750" cy="5572126"/>
          </a:xfrm>
          <a:prstGeom prst="rect">
            <a:avLst/>
          </a:prstGeom>
          <a:noFill/>
        </p:spPr>
      </p:pic>
      <p:pic>
        <p:nvPicPr>
          <p:cNvPr id="26628" name="Picture 4" descr="http://timenerdworld.files.wordpress.com/2012/05/hunt_the_wumpus.jpg?w=480&amp;h=32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4572000" cy="3048001"/>
          </a:xfrm>
          <a:prstGeom prst="rect">
            <a:avLst/>
          </a:prstGeom>
          <a:noFill/>
        </p:spPr>
      </p:pic>
      <p:pic>
        <p:nvPicPr>
          <p:cNvPr id="26630" name="Picture 6" descr="http://retrothing.typepad.com/photos/uncategorized/2007/04/30/wump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61" y="304800"/>
            <a:ext cx="4542939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59436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1974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9436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1972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Prophecy of Chris Swain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000116" cy="4191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 b="7841"/>
          <a:stretch>
            <a:fillRect/>
          </a:stretch>
        </p:blipFill>
        <p:spPr bwMode="auto">
          <a:xfrm>
            <a:off x="381000" y="304800"/>
            <a:ext cx="364075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360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"/>
            <a:ext cx="3590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191000" y="1676400"/>
            <a:ext cx="7620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4876800"/>
            <a:ext cx="7620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419100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ce Track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96000" cy="457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Emotion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 descr="http://25.media.tumblr.com/tumblr_ma5gzcAQgQ1qd4q8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apple.com/ios/siri/siri-faq/images/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07746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Language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Eliza: Please tell me what's been bothering you.</a:t>
            </a:r>
            <a:br>
              <a:rPr lang="en-US" dirty="0" smtClean="0"/>
            </a:br>
            <a:r>
              <a:rPr lang="en-US" dirty="0" smtClean="0"/>
              <a:t>you: I'm bored.</a:t>
            </a:r>
            <a:br>
              <a:rPr lang="en-US" dirty="0" smtClean="0"/>
            </a:br>
            <a:r>
              <a:rPr lang="en-US" dirty="0" smtClean="0"/>
              <a:t>Eliza: Do you enjoy being bored?</a:t>
            </a:r>
            <a:br>
              <a:rPr lang="en-US" dirty="0" smtClean="0"/>
            </a:br>
            <a:r>
              <a:rPr lang="en-US" dirty="0" smtClean="0"/>
              <a:t>you: No.</a:t>
            </a:r>
            <a:br>
              <a:rPr lang="en-US" dirty="0" smtClean="0"/>
            </a:br>
            <a:r>
              <a:rPr lang="en-US" dirty="0" smtClean="0"/>
              <a:t>Eliza: Does this make you feel unhappy?</a:t>
            </a:r>
            <a:br>
              <a:rPr lang="en-US" dirty="0" smtClean="0"/>
            </a:br>
            <a:r>
              <a:rPr lang="en-US" dirty="0" smtClean="0"/>
              <a:t>you: Yes.</a:t>
            </a:r>
            <a:br>
              <a:rPr lang="en-US" dirty="0" smtClean="0"/>
            </a:br>
            <a:r>
              <a:rPr lang="en-US" dirty="0" smtClean="0"/>
              <a:t>Eliza: Please go on.</a:t>
            </a:r>
            <a:br>
              <a:rPr lang="en-US" dirty="0" smtClean="0"/>
            </a:br>
            <a:r>
              <a:rPr lang="en-US" dirty="0" smtClean="0"/>
              <a:t>you: I want something to do.</a:t>
            </a:r>
            <a:br>
              <a:rPr lang="en-US" dirty="0" smtClean="0"/>
            </a:br>
            <a:r>
              <a:rPr lang="en-US" dirty="0" smtClean="0"/>
              <a:t>Eliza: Suppose you got something to do soon.</a:t>
            </a:r>
            <a:br>
              <a:rPr lang="en-US" dirty="0" smtClean="0"/>
            </a:br>
            <a:r>
              <a:rPr lang="en-US" dirty="0" smtClean="0"/>
              <a:t>you: That would be great!</a:t>
            </a:r>
            <a:br>
              <a:rPr lang="en-US" dirty="0" smtClean="0"/>
            </a:br>
            <a:r>
              <a:rPr lang="en-US" dirty="0" smtClean="0"/>
              <a:t>Eliza: Tell me more about that.</a:t>
            </a:r>
            <a:br>
              <a:rPr lang="en-US" dirty="0" smtClean="0"/>
            </a:br>
            <a:r>
              <a:rPr lang="en-US" dirty="0" smtClean="0"/>
              <a:t>you: I'm bored.</a:t>
            </a:r>
            <a:br>
              <a:rPr lang="en-US" dirty="0" smtClean="0"/>
            </a:br>
            <a:r>
              <a:rPr lang="en-US" dirty="0" smtClean="0"/>
              <a:t>Eliza: Is it because you are bored that you came to me?</a:t>
            </a:r>
            <a:br>
              <a:rPr lang="en-US" dirty="0" smtClean="0"/>
            </a:br>
            <a:r>
              <a:rPr lang="en-US" dirty="0" smtClean="0"/>
              <a:t>you: yes.</a:t>
            </a:r>
            <a:br>
              <a:rPr lang="en-US" dirty="0" smtClean="0"/>
            </a:br>
            <a:r>
              <a:rPr lang="en-US" dirty="0" smtClean="0"/>
              <a:t>Eliza: I see.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9302"/>
          <a:stretch>
            <a:fillRect/>
          </a:stretch>
        </p:blipFill>
        <p:spPr bwMode="auto">
          <a:xfrm>
            <a:off x="6400800" y="1600200"/>
            <a:ext cx="2330948" cy="2971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41335"/>
            <a:ext cx="7696200" cy="54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381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VR logo c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666959"/>
            <a:ext cx="2997769" cy="262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8280" y="3886200"/>
            <a:ext cx="2907951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chell Games Log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1600" y="381000"/>
            <a:ext cx="18597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9" idx="0"/>
            <a:endCxn id="9" idx="2"/>
          </p:cNvCxnSpPr>
          <p:nvPr/>
        </p:nvCxnSpPr>
        <p:spPr>
          <a:xfrm rot="16200000" flipH="1">
            <a:off x="1143000" y="3429000"/>
            <a:ext cx="6858000" cy="0"/>
          </a:xfrm>
          <a:prstGeom prst="line">
            <a:avLst/>
          </a:prstGeom>
          <a:ln w="25400" cap="flat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9" idx="1"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25400" cap="flat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upload.wikimedia.org/wikipedia/en/a/aa/Scribblenauts_Unlimited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178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il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2895600" cy="50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63246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55626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2838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esse\Desktop\MarioMemoriesWallpaper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Effect 3</a:t>
            </a:r>
            <a:endParaRPr lang="en-US" dirty="0"/>
          </a:p>
        </p:txBody>
      </p:sp>
      <p:pic>
        <p:nvPicPr>
          <p:cNvPr id="3" name="Mass Effect 3 (short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6002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we talk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23650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avatars.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5410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5334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we talk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23650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</a:t>
            </a:r>
            <a:r>
              <a:rPr kumimoji="0" lang="en-US" sz="4400" b="0" i="0" u="none" strike="sng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avatars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Virtual Companions.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410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5334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524000"/>
            <a:ext cx="4303475" cy="39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media.npr.org/assets/bakertaylor/covers/e/enders-game/9780812550702_custom-s6-c10.jpg?t=1312566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62243" cy="687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cpl.com/wp-content/uploads/2012/03/e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91000"/>
            <a:ext cx="4724400" cy="2285429"/>
          </a:xfrm>
          <a:prstGeom prst="rect">
            <a:avLst/>
          </a:prstGeom>
          <a:noFill/>
        </p:spPr>
      </p:pic>
      <p:pic>
        <p:nvPicPr>
          <p:cNvPr id="3" name="Picture 4" descr="http://static.giantbomb.com/uploads/original/0/5028/1777475-electronic_a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7239000" cy="274320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724400" y="3048000"/>
            <a:ext cx="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www.dropshipstrategy.com/imgs/products/game-cons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647206" cy="3733800"/>
          </a:xfrm>
          <a:prstGeom prst="rect">
            <a:avLst/>
          </a:prstGeom>
          <a:noFill/>
        </p:spPr>
      </p:pic>
      <p:pic>
        <p:nvPicPr>
          <p:cNvPr id="61444" name="Picture 4" descr="http://www.onbile.com/info/wp-content/uploads/2013/02/Best_tablets-639x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76650"/>
            <a:ext cx="3624530" cy="3028950"/>
          </a:xfrm>
          <a:prstGeom prst="rect">
            <a:avLst/>
          </a:prstGeom>
          <a:noFill/>
        </p:spPr>
      </p:pic>
      <p:pic>
        <p:nvPicPr>
          <p:cNvPr id="61446" name="Picture 6" descr="http://media.idownloadblog.com/wp-content/uploads/2012/01/smartphones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2625359" cy="1981200"/>
          </a:xfrm>
          <a:prstGeom prst="rect">
            <a:avLst/>
          </a:prstGeom>
          <a:noFill/>
        </p:spPr>
      </p:pic>
      <p:pic>
        <p:nvPicPr>
          <p:cNvPr id="61448" name="Picture 8" descr="http://newdealdesign.com/wp-content/uploads/2011/11/Sifteo-Cubes_0006s_0000_Layer-14.jpg"/>
          <p:cNvPicPr>
            <a:picLocks noChangeAspect="1" noChangeArrowheads="1"/>
          </p:cNvPicPr>
          <p:nvPr/>
        </p:nvPicPr>
        <p:blipFill>
          <a:blip r:embed="rId5" cstate="print"/>
          <a:srcRect l="13586" t="21930" r="18483" b="17763"/>
          <a:stretch>
            <a:fillRect/>
          </a:stretch>
        </p:blipFill>
        <p:spPr bwMode="auto">
          <a:xfrm>
            <a:off x="7086600" y="3276600"/>
            <a:ext cx="1454727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1.bp.blogspot.com/_zPaAvXA8ONc/TAZVga-U4UI/AAAAAAAABRU/WUDiOby_C5E/s1600/sonja+window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209800" cy="2799430"/>
          </a:xfrm>
          <a:prstGeom prst="roundRect">
            <a:avLst/>
          </a:prstGeom>
          <a:noFill/>
        </p:spPr>
      </p:pic>
      <p:pic>
        <p:nvPicPr>
          <p:cNvPr id="56324" name="Picture 4" descr="http://www.finexto.com/uploads/-atelier-bricolage-c2b7e3611ad0f3f3.jpg"/>
          <p:cNvPicPr>
            <a:picLocks noChangeAspect="1" noChangeArrowheads="1"/>
          </p:cNvPicPr>
          <p:nvPr/>
        </p:nvPicPr>
        <p:blipFill>
          <a:blip r:embed="rId3" cstate="print"/>
          <a:srcRect r="28846"/>
          <a:stretch>
            <a:fillRect/>
          </a:stretch>
        </p:blipFill>
        <p:spPr bwMode="auto">
          <a:xfrm flipH="1">
            <a:off x="5943600" y="3733800"/>
            <a:ext cx="2971800" cy="2787674"/>
          </a:xfrm>
          <a:prstGeom prst="roundRect">
            <a:avLst/>
          </a:prstGeom>
          <a:noFill/>
        </p:spPr>
      </p:pic>
      <p:pic>
        <p:nvPicPr>
          <p:cNvPr id="56326" name="Picture 6" descr="http://3.bp.blogspot.com/-XNt-MoarX88/TvHClRKn4_I/AAAAAAAAAdA/StJVAHLtKNc/s1600/family-watching-tv-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895600" cy="2895600"/>
          </a:xfrm>
          <a:prstGeom prst="roundRect">
            <a:avLst/>
          </a:prstGeom>
          <a:noFill/>
        </p:spPr>
      </p:pic>
      <p:pic>
        <p:nvPicPr>
          <p:cNvPr id="56327" name="Picture 7" descr="C:\Users\jesse\Desktop\Depositphotos_894340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1905000" cy="2858186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3881735"/>
            <a:ext cx="205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 </a:t>
            </a:r>
            <a:r>
              <a:rPr lang="en-US" sz="2400" dirty="0" smtClean="0"/>
              <a:t>“Anywhere”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6096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 </a:t>
            </a:r>
            <a:r>
              <a:rPr lang="en-US" sz="2400" dirty="0" smtClean="0"/>
              <a:t>The Hearth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981200"/>
            <a:ext cx="2356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Reading Nook </a:t>
            </a:r>
            <a:r>
              <a:rPr lang="en-US" sz="2400" dirty="0" smtClean="0">
                <a:sym typeface="Wingdings" pitchFamily="2" charset="2"/>
              </a:rPr>
              <a:t>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6543" y="5710535"/>
            <a:ext cx="2063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Workbench </a:t>
            </a:r>
            <a:r>
              <a:rPr lang="en-US" sz="2400" dirty="0" smtClean="0">
                <a:sym typeface="Wingdings" pitchFamily="2" charset="2"/>
              </a:rPr>
              <a:t>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i.i.com.com/cnwk.1d/i/tim/2013/01/09/Oculus_Rift_open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:\Users\jesse\Desktop\Tragedy.jpg"/>
          <p:cNvPicPr>
            <a:picLocks noChangeAspect="1" noChangeArrowheads="1"/>
          </p:cNvPicPr>
          <p:nvPr/>
        </p:nvPicPr>
        <p:blipFill>
          <a:blip r:embed="rId2" cstate="print"/>
          <a:srcRect r="20038"/>
          <a:stretch>
            <a:fillRect/>
          </a:stretch>
        </p:blipFill>
        <p:spPr bwMode="auto">
          <a:xfrm>
            <a:off x="5181600" y="495300"/>
            <a:ext cx="2743200" cy="2705100"/>
          </a:xfrm>
          <a:prstGeom prst="rect">
            <a:avLst/>
          </a:prstGeom>
          <a:noFill/>
        </p:spPr>
      </p:pic>
      <p:pic>
        <p:nvPicPr>
          <p:cNvPr id="5" name="Picture 2" descr="C:\Users\jesse\Desktop\iStock_000013343314Illustra\HiR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1143000"/>
            <a:ext cx="1152144" cy="1152144"/>
          </a:xfrm>
          <a:prstGeom prst="roundRect">
            <a:avLst/>
          </a:prstGeom>
          <a:noFill/>
        </p:spPr>
      </p:pic>
      <p:pic>
        <p:nvPicPr>
          <p:cNvPr id="4" name="Picture 6" descr="http://www.washingtonpost.com/rf/image_606w/2010-2019/WashingtonPost/2013/01/04/Style/Images/15211_10-PH20040503_454%20%20%20%20.jpg"/>
          <p:cNvPicPr>
            <a:picLocks noChangeAspect="1" noChangeArrowheads="1"/>
          </p:cNvPicPr>
          <p:nvPr/>
        </p:nvPicPr>
        <p:blipFill>
          <a:blip r:embed="rId4" cstate="print"/>
          <a:srcRect l="15075" t="13846" r="13462" b="23206"/>
          <a:stretch>
            <a:fillRect/>
          </a:stretch>
        </p:blipFill>
        <p:spPr bwMode="auto">
          <a:xfrm>
            <a:off x="609600" y="762000"/>
            <a:ext cx="2667000" cy="1818105"/>
          </a:xfrm>
          <a:prstGeom prst="roundRect">
            <a:avLst/>
          </a:prstGeom>
          <a:noFill/>
        </p:spPr>
      </p:pic>
      <p:pic>
        <p:nvPicPr>
          <p:cNvPr id="7" name="Picture 2" descr="C:\Users\jesse\Desktop\iStock_000013343314Illustra\HiR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87056" y="1143000"/>
            <a:ext cx="1152144" cy="1152144"/>
          </a:xfrm>
          <a:prstGeom prst="roundRect">
            <a:avLst/>
          </a:prstGeom>
          <a:noFill/>
        </p:spPr>
      </p:pic>
      <p:pic>
        <p:nvPicPr>
          <p:cNvPr id="8" name="Picture 2" descr="C:\Users\jesse\Desktop\iStock_000014777263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2819400" cy="18767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8372" name="Picture 4" descr="http://www.indiatvnews.com/upload/news/neweditor/Image/2013/mainnational/jan/desi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2743200" cy="2211020"/>
          </a:xfrm>
          <a:prstGeom prst="roundRect">
            <a:avLst/>
          </a:prstGeom>
          <a:noFill/>
        </p:spPr>
      </p:pic>
      <p:pic>
        <p:nvPicPr>
          <p:cNvPr id="58375" name="Picture 7" descr="http://koruniversity.com/yahoo_site_admin/assets/images/question_mark_red.28463901_st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657600"/>
            <a:ext cx="1252105" cy="1371600"/>
          </a:xfrm>
          <a:prstGeom prst="rect">
            <a:avLst/>
          </a:prstGeom>
          <a:noFill/>
        </p:spPr>
      </p:pic>
      <p:pic>
        <p:nvPicPr>
          <p:cNvPr id="14" name="Picture 7" descr="http://koruniversity.com/yahoo_site_admin/assets/images/question_mark_red.28463901_st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5695" y="3657600"/>
            <a:ext cx="125210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haroninstitute.files.wordpress.com/2012/11/402616_10150510941688954_1286150076_n.jpg?w=671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1219200" y="0"/>
            <a:ext cx="6767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1.wikia.nocookie.net/__cb20090905132521/mario/de/images/6/65/Toadsw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288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40055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irezlabyrint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80532" y="295275"/>
            <a:ext cx="10938932" cy="61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4495800"/>
            <a:ext cx="7239000" cy="205740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Email: jesse@schellgames.com</a:t>
            </a:r>
            <a:br>
              <a:rPr lang="en-US" sz="4400" dirty="0" smtClean="0"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atin typeface="+mj-lt"/>
                <a:ea typeface="+mj-ea"/>
                <a:cs typeface="+mj-cs"/>
              </a:rPr>
              <a:t>Slides: jesseschell.com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Twitter: @jesseschell</a:t>
            </a:r>
          </a:p>
        </p:txBody>
      </p:sp>
      <p:pic>
        <p:nvPicPr>
          <p:cNvPr id="4" name="Picture 3" descr="Schell Games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999" y="1447800"/>
            <a:ext cx="1756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524000"/>
            <a:ext cx="2819400" cy="24380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Thanks!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greaterthanorequalto.net/blog/wp-content/uploads/2009/12/MobyDickTonyMillionaireCoverPoster.jpg"/>
          <p:cNvPicPr>
            <a:picLocks noChangeAspect="1" noChangeArrowheads="1"/>
          </p:cNvPicPr>
          <p:nvPr/>
        </p:nvPicPr>
        <p:blipFill>
          <a:blip r:embed="rId2" cstate="print"/>
          <a:srcRect l="3030" t="1996" r="3030" b="4198"/>
          <a:stretch>
            <a:fillRect/>
          </a:stretch>
        </p:blipFill>
        <p:spPr bwMode="auto">
          <a:xfrm>
            <a:off x="1143000" y="3048000"/>
            <a:ext cx="2362200" cy="3581400"/>
          </a:xfrm>
          <a:prstGeom prst="rect">
            <a:avLst/>
          </a:prstGeom>
          <a:noFill/>
        </p:spPr>
      </p:pic>
      <p:pic>
        <p:nvPicPr>
          <p:cNvPr id="17420" name="Picture 12" descr="http://www.wbjc.com/wp-content/uploads/2012/10/william-shakespe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3352799" cy="2438400"/>
          </a:xfrm>
          <a:prstGeom prst="rect">
            <a:avLst/>
          </a:prstGeom>
          <a:noFill/>
        </p:spPr>
      </p:pic>
      <p:pic>
        <p:nvPicPr>
          <p:cNvPr id="17422" name="Picture 14" descr="http://4.bp.blogspot.com/_Pn5WEpjsar8/S7g0iT9EGoI/AAAAAAAAArA/vyL2k9dYGKQ/s1600/Ka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"/>
            <a:ext cx="3581400" cy="2388346"/>
          </a:xfrm>
          <a:prstGeom prst="rect">
            <a:avLst/>
          </a:prstGeom>
          <a:noFill/>
        </p:spPr>
      </p:pic>
      <p:pic>
        <p:nvPicPr>
          <p:cNvPr id="17426" name="Picture 18" descr="http://www.ffelement.com/covers/ff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03753"/>
            <a:ext cx="3344190" cy="31970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0" y="3200400"/>
            <a:ext cx="76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5562600"/>
            <a:ext cx="7315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Videogame Verbs:</a:t>
            </a:r>
            <a:r>
              <a:rPr lang="en-US" dirty="0" smtClean="0"/>
              <a:t> 	run, shoot, jump, climb, throw, cast, punch, fly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6394" name="Picture 10" descr="http://www.themarysue.com/wp-content/uploads/2011/02/stick-figure.jpg"/>
          <p:cNvPicPr>
            <a:picLocks noChangeAspect="1" noChangeArrowheads="1"/>
          </p:cNvPicPr>
          <p:nvPr/>
        </p:nvPicPr>
        <p:blipFill>
          <a:blip r:embed="rId2" cstate="print"/>
          <a:srcRect l="22506" r="28389"/>
          <a:stretch>
            <a:fillRect/>
          </a:stretch>
        </p:blipFill>
        <p:spPr bwMode="auto">
          <a:xfrm>
            <a:off x="6934200" y="1752600"/>
            <a:ext cx="1828800" cy="3619500"/>
          </a:xfrm>
          <a:prstGeom prst="rect">
            <a:avLst/>
          </a:prstGeom>
          <a:noFill/>
        </p:spPr>
      </p:pic>
      <p:pic>
        <p:nvPicPr>
          <p:cNvPr id="16390" name="Picture 6" descr="http://www.washingtonpost.com/rf/image_606w/2010-2019/WashingtonPost/2013/01/04/Style/Images/15211_10-PH20040503_454%20%20%20%20.jpg"/>
          <p:cNvPicPr>
            <a:picLocks noChangeAspect="1" noChangeArrowheads="1"/>
          </p:cNvPicPr>
          <p:nvPr/>
        </p:nvPicPr>
        <p:blipFill>
          <a:blip r:embed="rId3" cstate="print"/>
          <a:srcRect l="15075" t="13846" r="13462" b="23206"/>
          <a:stretch>
            <a:fillRect/>
          </a:stretch>
        </p:blipFill>
        <p:spPr bwMode="auto">
          <a:xfrm>
            <a:off x="990600" y="1676400"/>
            <a:ext cx="5588936" cy="3810000"/>
          </a:xfrm>
          <a:prstGeom prst="round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7162800" y="3124200"/>
            <a:ext cx="1219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1524000"/>
            <a:ext cx="3810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7000" y="4876800"/>
            <a:ext cx="6096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0600" y="381000"/>
            <a:ext cx="7315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 Verbs: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talk, ask, negotiate, convince, argue, shout, plead, complain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jesse\Desktop\iStock_000018325137Illustra\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162800" cy="5730240"/>
          </a:xfrm>
          <a:prstGeom prst="rect">
            <a:avLst/>
          </a:prstGeom>
          <a:noFill/>
        </p:spPr>
      </p:pic>
      <p:pic>
        <p:nvPicPr>
          <p:cNvPr id="5" name="Picture 7" descr="http://images5.fanpop.com/image/polls/1029000/1029827_1337193811086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756" y="1202992"/>
            <a:ext cx="2784844" cy="278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pic>
        <p:nvPicPr>
          <p:cNvPr id="1026" name="Picture 2" descr="C:\Users\jesse\Desktop\iStock_000014777263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cx.images-amazon.com/images/I/51+mwjmwV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072" y="0"/>
            <a:ext cx="4910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amlet 2 L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90</Words>
  <Application>Microsoft Office PowerPoint</Application>
  <PresentationFormat>On-screen Show (4:3)</PresentationFormat>
  <Paragraphs>35</Paragraphs>
  <Slides>38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Future of Storytelling</vt:lpstr>
      <vt:lpstr>Slide 2</vt:lpstr>
      <vt:lpstr>Slide 3</vt:lpstr>
      <vt:lpstr>Slide 4</vt:lpstr>
      <vt:lpstr>Slide 5</vt:lpstr>
      <vt:lpstr>Slide 6</vt:lpstr>
      <vt:lpstr>Unity</vt:lpstr>
      <vt:lpstr>Slide 8</vt:lpstr>
      <vt:lpstr>Slide 9</vt:lpstr>
      <vt:lpstr>The Elemental Tetrad</vt:lpstr>
      <vt:lpstr>Slide 11</vt:lpstr>
      <vt:lpstr>Slide 12</vt:lpstr>
      <vt:lpstr>The Prophecy of Chris Swain</vt:lpstr>
      <vt:lpstr>Slide 14</vt:lpstr>
      <vt:lpstr>Sensing Emotion</vt:lpstr>
      <vt:lpstr>Slide 16</vt:lpstr>
      <vt:lpstr>Slide 17</vt:lpstr>
      <vt:lpstr>Natural Language Understanding</vt:lpstr>
      <vt:lpstr>Slide 19</vt:lpstr>
      <vt:lpstr>Slide 20</vt:lpstr>
      <vt:lpstr>Slide 21</vt:lpstr>
      <vt:lpstr>Slide 22</vt:lpstr>
      <vt:lpstr>Slide 23</vt:lpstr>
      <vt:lpstr>Slide 24</vt:lpstr>
      <vt:lpstr>Mass Effect 3</vt:lpstr>
      <vt:lpstr>Who will we talk to?</vt:lpstr>
      <vt:lpstr>Who will we talk to?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Virtual Characters</dc:title>
  <dc:creator>jesse</dc:creator>
  <cp:lastModifiedBy>userKris</cp:lastModifiedBy>
  <cp:revision>62</cp:revision>
  <dcterms:created xsi:type="dcterms:W3CDTF">2010-11-10T03:09:23Z</dcterms:created>
  <dcterms:modified xsi:type="dcterms:W3CDTF">2013-05-01T20:24:48Z</dcterms:modified>
</cp:coreProperties>
</file>