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3" r:id="rId7"/>
    <p:sldId id="267" r:id="rId8"/>
    <p:sldId id="265" r:id="rId9"/>
    <p:sldId id="256" r:id="rId10"/>
    <p:sldId id="264" r:id="rId11"/>
    <p:sldId id="269" r:id="rId12"/>
    <p:sldId id="268" r:id="rId13"/>
    <p:sldId id="271" r:id="rId14"/>
    <p:sldId id="272" r:id="rId15"/>
    <p:sldId id="262" r:id="rId16"/>
    <p:sldId id="273" r:id="rId17"/>
    <p:sldId id="261" r:id="rId18"/>
    <p:sldId id="266" r:id="rId1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2292" y="-12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E2369CB7-D1F4-43ED-B6FD-598534A0420E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B39DE607-EF0B-40BB-A8AD-40D5A066B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0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BA21-BC7E-4035-99C8-E9215A2D486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BA21-BC7E-4035-99C8-E9215A2D486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4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2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</a:t>
            </a:r>
            <a:r>
              <a:rPr lang="en-US" dirty="0" err="1" smtClean="0"/>
              <a:t>texttyles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9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18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64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8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08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3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67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3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8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0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6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16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2C1B-F8BF-4764-8726-36CB54B63D5D}" type="datetimeFigureOut">
              <a:rPr lang="en-US" smtClean="0"/>
              <a:t>7/22/2012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0F22-7508-4A3F-8972-43C71102F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16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A5443-020A-429E-9976-FECDD28A7E8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7/22/2012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BD8E7-54D4-40C7-BF1B-5CCD6EE6F7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02711"/>
            <a:ext cx="9169434" cy="66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awardsearch" TargetMode="External"/><Relationship Id="rId2" Type="http://schemas.openxmlformats.org/officeDocument/2006/relationships/hyperlink" Target="http://create.msdn.com/en-US/education/catalo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ludamos.org/" TargetMode="External"/><Relationship Id="rId5" Type="http://schemas.openxmlformats.org/officeDocument/2006/relationships/hyperlink" Target="http://www.etc.cmu.edu/etcpress/content/beyond-funserious-games-and-media" TargetMode="External"/><Relationship Id="rId4" Type="http://schemas.openxmlformats.org/officeDocument/2006/relationships/hyperlink" Target="http://www.awn.com/blogs/animatedtravels/gdc-2009-serious-games-opportuniti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76200"/>
            <a:ext cx="9519666" cy="69342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0857" t="24000" r="30000" b="41143"/>
          <a:stretch>
            <a:fillRect/>
          </a:stretch>
        </p:blipFill>
        <p:spPr bwMode="auto">
          <a:xfrm>
            <a:off x="1017955" y="919886"/>
            <a:ext cx="6835619" cy="380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77800"/>
          </a:effectLst>
        </p:spPr>
      </p:pic>
      <p:sp>
        <p:nvSpPr>
          <p:cNvPr id="6" name="Rectangle 5"/>
          <p:cNvSpPr/>
          <p:nvPr/>
        </p:nvSpPr>
        <p:spPr>
          <a:xfrm>
            <a:off x="293608" y="4724400"/>
            <a:ext cx="8686800" cy="193899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</a:rPr>
              <a:t>Role of Game Programmers for Serious Games in Academia: Colleague, Collaborator AND Client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DUE #0837162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933" y="-17621"/>
            <a:ext cx="899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FECS'12 - The 2012 International Conference on Frontiers in Education: Computer Science and Computer </a:t>
            </a:r>
            <a:r>
              <a:rPr lang="en-US" sz="1000" b="1" dirty="0" smtClean="0">
                <a:solidFill>
                  <a:prstClr val="white"/>
                </a:solidFill>
              </a:rPr>
              <a:t>Engineering, 19july2012, Las Vegas </a:t>
            </a:r>
            <a:endParaRPr lang="en-US" sz="1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 3: Safety screen to protect users during impact testing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r="82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 4: Actual high-speed video of actual Impact Test </a:t>
            </a:r>
            <a:r>
              <a:rPr lang="en-US" dirty="0" smtClean="0"/>
              <a:t>                                                                                                </a:t>
            </a:r>
            <a:r>
              <a:rPr lang="en-US" dirty="0"/>
              <a:t>Machine, included in Materials-ISLE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Lattice Voyage  - Virtual/Virtual</a:t>
            </a:r>
            <a:endParaRPr lang="en-US" dirty="0"/>
          </a:p>
        </p:txBody>
      </p:sp>
      <p:pic>
        <p:nvPicPr>
          <p:cNvPr id="9218" name="Picture 2" descr="E:\0 0 0 LasVegas_FECS2012\Lattice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162800" cy="53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5 Virtual Image of </a:t>
            </a:r>
            <a:r>
              <a:rPr lang="en-US" dirty="0" err="1" smtClean="0"/>
              <a:t>teleporter</a:t>
            </a:r>
            <a:r>
              <a:rPr lang="en-US" dirty="0" smtClean="0"/>
              <a:t> in the virtual lab environment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840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4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 6: Student will search the virtual 3D space            environment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r="825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4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Demo of Tensile test game</a:t>
            </a:r>
            <a:endParaRPr lang="en-US" dirty="0"/>
          </a:p>
        </p:txBody>
      </p:sp>
      <p:pic>
        <p:nvPicPr>
          <p:cNvPr id="4" name="Tensile_test_6-goodNec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52600"/>
            <a:ext cx="68580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" y="3897868"/>
            <a:ext cx="2168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up high speed</a:t>
            </a:r>
            <a:br>
              <a:rPr lang="en-US" dirty="0" smtClean="0"/>
            </a:br>
            <a:r>
              <a:rPr lang="en-US" dirty="0" smtClean="0"/>
              <a:t>video shown in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 Design</a:t>
            </a:r>
            <a:br>
              <a:rPr lang="en-US" dirty="0" smtClean="0"/>
            </a:br>
            <a:r>
              <a:rPr lang="en-US" dirty="0"/>
              <a:t>Christina </a:t>
            </a:r>
            <a:r>
              <a:rPr lang="en-US" dirty="0" err="1"/>
              <a:t>Bertrang</a:t>
            </a:r>
            <a:r>
              <a:rPr lang="en-US" dirty="0" smtClean="0"/>
              <a:t>, Claudia </a:t>
            </a:r>
            <a:r>
              <a:rPr lang="en-US" dirty="0"/>
              <a:t>Faulk, Julius </a:t>
            </a:r>
            <a:r>
              <a:rPr lang="en-US" dirty="0" smtClean="0"/>
              <a:t>Santos</a:t>
            </a:r>
            <a:r>
              <a:rPr lang="en-US" dirty="0"/>
              <a:t>, Jessica Knight </a:t>
            </a:r>
            <a:r>
              <a:rPr lang="en-US" dirty="0" smtClean="0"/>
              <a:t>and Christine </a:t>
            </a:r>
            <a:r>
              <a:rPr lang="en-US" dirty="0" err="1" smtClean="0"/>
              <a:t>Creber</a:t>
            </a:r>
            <a:endParaRPr lang="en-US" dirty="0"/>
          </a:p>
          <a:p>
            <a:r>
              <a:rPr lang="en-US" dirty="0" smtClean="0"/>
              <a:t>Assessment</a:t>
            </a:r>
            <a:br>
              <a:rPr lang="en-US" dirty="0" smtClean="0"/>
            </a:br>
            <a:r>
              <a:rPr lang="de-DE" dirty="0"/>
              <a:t>Dr. Mark Tucker and Allison </a:t>
            </a:r>
            <a:r>
              <a:rPr lang="de-DE" dirty="0" smtClean="0"/>
              <a:t>Duncan</a:t>
            </a:r>
          </a:p>
          <a:p>
            <a:r>
              <a:rPr lang="de-DE" dirty="0" smtClean="0"/>
              <a:t>Mechanical Engineering</a:t>
            </a:r>
            <a:br>
              <a:rPr lang="de-DE" dirty="0" smtClean="0"/>
            </a:br>
            <a:r>
              <a:rPr lang="en-US" dirty="0" err="1"/>
              <a:t>Kunal</a:t>
            </a:r>
            <a:r>
              <a:rPr lang="en-US" dirty="0"/>
              <a:t> </a:t>
            </a:r>
            <a:r>
              <a:rPr lang="en-US" dirty="0" err="1"/>
              <a:t>Aher</a:t>
            </a:r>
            <a:r>
              <a:rPr lang="en-US" dirty="0" smtClean="0"/>
              <a:t>, Jimmy </a:t>
            </a:r>
            <a:r>
              <a:rPr lang="en-US" dirty="0"/>
              <a:t>Patel and </a:t>
            </a:r>
            <a:r>
              <a:rPr lang="en-US" dirty="0" err="1"/>
              <a:t>Abinash</a:t>
            </a:r>
            <a:r>
              <a:rPr lang="en-US" dirty="0"/>
              <a:t> </a:t>
            </a:r>
            <a:r>
              <a:rPr lang="en-US" dirty="0" err="1" smtClean="0"/>
              <a:t>Numula</a:t>
            </a:r>
            <a:endParaRPr lang="en-US" dirty="0" smtClean="0"/>
          </a:p>
          <a:p>
            <a:r>
              <a:rPr lang="en-US" dirty="0" smtClean="0"/>
              <a:t>NSF </a:t>
            </a:r>
            <a:r>
              <a:rPr lang="en-US" dirty="0" err="1" smtClean="0"/>
              <a:t>Div</a:t>
            </a:r>
            <a:r>
              <a:rPr lang="en-US" dirty="0" smtClean="0"/>
              <a:t> Undergrad Ed </a:t>
            </a:r>
            <a:r>
              <a:rPr lang="en-US" dirty="0"/>
              <a:t>#0837162</a:t>
            </a:r>
          </a:p>
        </p:txBody>
      </p:sp>
    </p:spTree>
    <p:extLst>
      <p:ext uri="{BB962C8B-B14F-4D97-AF65-F5344CB8AC3E}">
        <p14:creationId xmlns:p14="http://schemas.microsoft.com/office/powerpoint/2010/main" val="146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Microsoft XNA 3.1 and Visual Studio </a:t>
            </a:r>
            <a:r>
              <a:rPr lang="en-US" sz="1800" dirty="0" smtClean="0"/>
              <a:t>2008 software</a:t>
            </a:r>
            <a:r>
              <a:rPr lang="en-US" sz="1800" dirty="0"/>
              <a:t>, available free to academia for </a:t>
            </a:r>
            <a:r>
              <a:rPr lang="en-US" sz="1800" dirty="0" smtClean="0"/>
              <a:t>noncommercial development </a:t>
            </a:r>
            <a:r>
              <a:rPr lang="en-US" sz="1800" dirty="0"/>
              <a:t>of Windows, </a:t>
            </a:r>
            <a:r>
              <a:rPr lang="en-US" sz="1800" dirty="0" smtClean="0"/>
              <a:t>Windows Phone </a:t>
            </a:r>
            <a:r>
              <a:rPr lang="en-US" sz="1800" dirty="0"/>
              <a:t>and XBOX 360 </a:t>
            </a:r>
            <a:r>
              <a:rPr lang="en-US" sz="1800" dirty="0" smtClean="0"/>
              <a:t>games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://create.msdn.com/en-US/education/catalog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r>
              <a:rPr lang="en-US" sz="1800" dirty="0"/>
              <a:t>Engaging People in CyberInfrastructure (EPIC</a:t>
            </a:r>
            <a:r>
              <a:rPr lang="en-US" sz="1800" dirty="0" smtClean="0"/>
              <a:t>) NSF </a:t>
            </a:r>
            <a:r>
              <a:rPr lang="en-US" sz="1800" dirty="0"/>
              <a:t>Grant to pursue 3d Game Engines as </a:t>
            </a:r>
            <a:r>
              <a:rPr lang="en-US" sz="1800" dirty="0" smtClean="0"/>
              <a:t>a curriculum </a:t>
            </a:r>
            <a:r>
              <a:rPr lang="en-US" sz="1800" dirty="0"/>
              <a:t>tool, Date: 15April2005. NSF </a:t>
            </a:r>
            <a:r>
              <a:rPr lang="en-US" sz="1800" dirty="0" smtClean="0"/>
              <a:t>OCI #</a:t>
            </a:r>
            <a:br>
              <a:rPr lang="en-US" sz="1800" dirty="0" smtClean="0"/>
            </a:br>
            <a:r>
              <a:rPr lang="en-US" sz="1800" dirty="0" smtClean="0"/>
              <a:t>0520146</a:t>
            </a:r>
            <a:r>
              <a:rPr lang="en-US" sz="1800" dirty="0"/>
              <a:t>, subcontract to Boston University and </a:t>
            </a:r>
            <a:r>
              <a:rPr lang="en-US" sz="1800" dirty="0" smtClean="0"/>
              <a:t>then to SDSU 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www.nsf.gov/awardsearch</a:t>
            </a:r>
            <a:endParaRPr lang="en-US" sz="1800" dirty="0"/>
          </a:p>
          <a:p>
            <a:r>
              <a:rPr lang="en-US" sz="1800" dirty="0" smtClean="0"/>
              <a:t>Stewart</a:t>
            </a:r>
            <a:r>
              <a:rPr lang="en-US" sz="1800" dirty="0"/>
              <a:t>, Kris, 3d Game Programming as </a:t>
            </a:r>
            <a:r>
              <a:rPr lang="en-US" sz="1800" dirty="0" smtClean="0"/>
              <a:t>Service-Learning </a:t>
            </a:r>
            <a:r>
              <a:rPr lang="en-US" sz="1800" dirty="0"/>
              <a:t>for CS Students, J. </a:t>
            </a:r>
            <a:r>
              <a:rPr lang="en-US" sz="1800" dirty="0" err="1"/>
              <a:t>Comput</a:t>
            </a:r>
            <a:r>
              <a:rPr lang="en-US" sz="1800" dirty="0"/>
              <a:t>. Small Coll. </a:t>
            </a:r>
            <a:r>
              <a:rPr lang="en-US" sz="1800" dirty="0" smtClean="0"/>
              <a:t>24,4 </a:t>
            </a:r>
            <a:r>
              <a:rPr lang="en-US" sz="1800" dirty="0"/>
              <a:t>(April 2009), 246-251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Harz, Chris, GDC 2009: Serious Games Opportunities, Game Developers Conference Serious Games Summit </a:t>
            </a:r>
            <a:br>
              <a:rPr lang="en-US" sz="1800" dirty="0" smtClean="0"/>
            </a:br>
            <a:r>
              <a:rPr lang="en-US" sz="1800" dirty="0" smtClean="0">
                <a:hlinkClick r:id="rId4"/>
              </a:rPr>
              <a:t>http://www.awn.com/blogs/animatedtravels/gdc-2009-serious-games-opportunities</a:t>
            </a:r>
            <a:endParaRPr lang="en-US" sz="1800" dirty="0" smtClean="0"/>
          </a:p>
          <a:p>
            <a:r>
              <a:rPr lang="en-US" sz="1800" dirty="0" smtClean="0"/>
              <a:t>Jackson, Melinda, Making visible: Using simulation and game environments across disciplines, contained in Beyond Fun: Serious Game and Media, Davidson, Drew et al, 2008, ETC Press, available as free download </a:t>
            </a:r>
            <a:r>
              <a:rPr lang="en-US" sz="1800" dirty="0" smtClean="0">
                <a:hlinkClick r:id="rId5"/>
              </a:rPr>
              <a:t>http://www.etc.cmu.edu/etcpress/content/beyond-funserious-games-and-media</a:t>
            </a:r>
            <a:endParaRPr lang="en-US" sz="1800" dirty="0" smtClean="0"/>
          </a:p>
          <a:p>
            <a:r>
              <a:rPr lang="en-US" sz="1800" dirty="0" smtClean="0"/>
              <a:t>Exploring the Challenges in Designing and Implementing an Assessment Plan for a Virtual Engineering Materials Lab, Marilee J. </a:t>
            </a:r>
            <a:r>
              <a:rPr lang="en-US" sz="1800" dirty="0" err="1" smtClean="0"/>
              <a:t>Bresciani</a:t>
            </a:r>
            <a:r>
              <a:rPr lang="en-US" sz="1800" dirty="0" smtClean="0"/>
              <a:t>, </a:t>
            </a:r>
            <a:r>
              <a:rPr lang="en-US" sz="1800" dirty="0" err="1" smtClean="0"/>
              <a:t>Khaled</a:t>
            </a:r>
            <a:r>
              <a:rPr lang="en-US" sz="1800" dirty="0" smtClean="0"/>
              <a:t> </a:t>
            </a:r>
            <a:r>
              <a:rPr lang="en-US" sz="1800" dirty="0" err="1" smtClean="0"/>
              <a:t>Morsi</a:t>
            </a:r>
            <a:r>
              <a:rPr lang="en-US" sz="1800" dirty="0" smtClean="0"/>
              <a:t>, Allison Duncan, Mark Tucker, Mark </a:t>
            </a:r>
            <a:r>
              <a:rPr lang="en-US" sz="1800" dirty="0" err="1" smtClean="0"/>
              <a:t>Siprut</a:t>
            </a:r>
            <a:r>
              <a:rPr lang="en-US" sz="1800" dirty="0" smtClean="0"/>
              <a:t>, Kris Stewart, </a:t>
            </a:r>
            <a:r>
              <a:rPr lang="en-US" sz="1800" dirty="0" err="1" smtClean="0"/>
              <a:t>Eludamos</a:t>
            </a:r>
            <a:r>
              <a:rPr lang="en-US" sz="1800" dirty="0" smtClean="0"/>
              <a:t>. Journal for Computer Game Culture [EJCGC]. 2010; 4 (2), p. 277-285  </a:t>
            </a:r>
            <a:r>
              <a:rPr lang="en-US" sz="1800" dirty="0" smtClean="0">
                <a:hlinkClick r:id="rId6"/>
              </a:rPr>
              <a:t>http://www.eludamos.org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More in conference paper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958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388"/>
            <a:ext cx="9415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Collaborators at </a:t>
            </a:r>
            <a:br>
              <a:rPr lang="en-US" dirty="0" smtClean="0"/>
            </a:br>
            <a:r>
              <a:rPr lang="en-US" dirty="0" smtClean="0"/>
              <a:t>San </a:t>
            </a:r>
            <a:r>
              <a:rPr lang="en-US" dirty="0"/>
              <a:t>Diego State </a:t>
            </a:r>
            <a:r>
              <a:rPr lang="en-US" dirty="0" smtClean="0"/>
              <a:t>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Kris </a:t>
            </a:r>
            <a:r>
              <a:rPr lang="en-US" b="1" dirty="0" smtClean="0"/>
              <a:t>Stewart</a:t>
            </a:r>
            <a:r>
              <a:rPr lang="en-US" dirty="0" smtClean="0"/>
              <a:t>, </a:t>
            </a:r>
            <a:r>
              <a:rPr lang="en-US" b="1" dirty="0"/>
              <a:t>Mark Thompson, Jr</a:t>
            </a:r>
            <a:r>
              <a:rPr lang="en-US" b="1" dirty="0" smtClean="0"/>
              <a:t>.</a:t>
            </a:r>
            <a:r>
              <a:rPr lang="en-US" dirty="0" smtClean="0"/>
              <a:t>, </a:t>
            </a:r>
            <a:r>
              <a:rPr lang="en-US" b="1" dirty="0" err="1"/>
              <a:t>Abhishek</a:t>
            </a:r>
            <a:r>
              <a:rPr lang="en-US" b="1" dirty="0"/>
              <a:t> </a:t>
            </a:r>
            <a:r>
              <a:rPr lang="en-US" b="1" dirty="0" err="1" smtClean="0"/>
              <a:t>Sood</a:t>
            </a:r>
            <a:r>
              <a:rPr lang="en-US" dirty="0" smtClean="0"/>
              <a:t>, </a:t>
            </a:r>
            <a:r>
              <a:rPr lang="en-US" b="1" dirty="0" err="1"/>
              <a:t>Sathyanarayan</a:t>
            </a:r>
            <a:r>
              <a:rPr lang="en-US" b="1" dirty="0"/>
              <a:t> </a:t>
            </a:r>
            <a:r>
              <a:rPr lang="en-US" b="1" dirty="0" err="1" smtClean="0"/>
              <a:t>Chandrashekar</a:t>
            </a:r>
            <a:r>
              <a:rPr lang="en-US" dirty="0" smtClean="0"/>
              <a:t>, </a:t>
            </a:r>
            <a:r>
              <a:rPr lang="en-US" b="1" dirty="0" err="1" smtClean="0"/>
              <a:t>Megha</a:t>
            </a:r>
            <a:r>
              <a:rPr lang="en-US" b="1" dirty="0" smtClean="0"/>
              <a:t> </a:t>
            </a:r>
            <a:r>
              <a:rPr lang="en-US" b="1" dirty="0" err="1" smtClean="0"/>
              <a:t>Shaseendran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>Computer Science Department, College of </a:t>
            </a:r>
            <a:r>
              <a:rPr lang="en-US" dirty="0" smtClean="0"/>
              <a:t>Sciences</a:t>
            </a:r>
          </a:p>
          <a:p>
            <a:r>
              <a:rPr lang="en-US" b="1" dirty="0" smtClean="0"/>
              <a:t>Mark </a:t>
            </a:r>
            <a:r>
              <a:rPr lang="en-US" b="1" dirty="0" err="1" smtClean="0"/>
              <a:t>Siprut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>School of Art Design and Art History, College of Professional Studies and Fine </a:t>
            </a:r>
            <a:r>
              <a:rPr lang="en-US" dirty="0" smtClean="0"/>
              <a:t>Arts</a:t>
            </a:r>
          </a:p>
          <a:p>
            <a:r>
              <a:rPr lang="en-US" b="1" dirty="0" err="1" smtClean="0"/>
              <a:t>Khaled</a:t>
            </a:r>
            <a:r>
              <a:rPr lang="en-US" b="1" dirty="0" smtClean="0"/>
              <a:t> </a:t>
            </a:r>
            <a:r>
              <a:rPr lang="en-US" b="1" dirty="0" err="1" smtClean="0"/>
              <a:t>Morsi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>Mechanical Engineering Department, College of </a:t>
            </a:r>
            <a:r>
              <a:rPr lang="en-US" dirty="0" smtClean="0"/>
              <a:t>Engineering</a:t>
            </a:r>
            <a:endParaRPr lang="en-US" dirty="0"/>
          </a:p>
          <a:p>
            <a:r>
              <a:rPr lang="en-US" b="1" dirty="0" smtClean="0"/>
              <a:t>Marilee </a:t>
            </a:r>
            <a:r>
              <a:rPr lang="en-US" b="1" dirty="0" err="1" smtClean="0"/>
              <a:t>Bresciani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Administration</a:t>
            </a:r>
            <a:r>
              <a:rPr lang="en-US" dirty="0"/>
              <a:t>, Rehabilitation, and Postsecondary Education Interwork Institute, College of Education;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43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 Silos at the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267200" cy="4495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b="1" dirty="0" smtClean="0"/>
              <a:t>Typical Situation (faculty)</a:t>
            </a:r>
          </a:p>
          <a:p>
            <a:r>
              <a:rPr lang="en-US" sz="3000" b="1" dirty="0" smtClean="0"/>
              <a:t>Colleague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by assumption</a:t>
            </a:r>
          </a:p>
          <a:p>
            <a:r>
              <a:rPr lang="en-US" sz="3000" b="1" dirty="0" smtClean="0"/>
              <a:t>Collaborator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when there is a need (can it be mutual?)</a:t>
            </a:r>
          </a:p>
          <a:p>
            <a:r>
              <a:rPr lang="en-US" sz="3000" b="1" dirty="0" smtClean="0"/>
              <a:t>Client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depends on role definition</a:t>
            </a:r>
          </a:p>
          <a:p>
            <a:r>
              <a:rPr lang="en-US" sz="3000" b="1" dirty="0" smtClean="0"/>
              <a:t>Credit</a:t>
            </a:r>
            <a:br>
              <a:rPr lang="en-US" sz="3000" b="1" dirty="0" smtClean="0"/>
            </a:br>
            <a:r>
              <a:rPr lang="en-US" sz="2600" dirty="0" smtClean="0"/>
              <a:t>convincing your chair and dean of the value to your discipline</a:t>
            </a:r>
            <a:endParaRPr lang="en-US" sz="3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4953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b="1" dirty="0" smtClean="0"/>
              <a:t>Our Unique Team</a:t>
            </a:r>
          </a:p>
          <a:p>
            <a:r>
              <a:rPr lang="en-US" sz="3000" b="1" dirty="0" smtClean="0"/>
              <a:t>Content Specialist</a:t>
            </a:r>
            <a:br>
              <a:rPr lang="en-US" sz="3000" b="1" dirty="0" smtClean="0"/>
            </a:br>
            <a:r>
              <a:rPr lang="en-US" dirty="0" smtClean="0"/>
              <a:t>material science</a:t>
            </a:r>
          </a:p>
          <a:p>
            <a:r>
              <a:rPr lang="en-US" sz="3000" b="1" dirty="0" smtClean="0"/>
              <a:t>Design &amp; Big Picture</a:t>
            </a:r>
            <a:br>
              <a:rPr lang="en-US" sz="3000" b="1" dirty="0" smtClean="0"/>
            </a:br>
            <a:r>
              <a:rPr lang="en-US" dirty="0" smtClean="0"/>
              <a:t>school of art design</a:t>
            </a:r>
          </a:p>
          <a:p>
            <a:r>
              <a:rPr lang="en-US" sz="3000" b="1" dirty="0" smtClean="0"/>
              <a:t>Implementation</a:t>
            </a:r>
            <a:br>
              <a:rPr lang="en-US" sz="3000" b="1" dirty="0" smtClean="0"/>
            </a:br>
            <a:r>
              <a:rPr lang="en-US" dirty="0" smtClean="0"/>
              <a:t>3d Maya assets from art provided to XNA game programmers</a:t>
            </a:r>
          </a:p>
          <a:p>
            <a:r>
              <a:rPr lang="en-US" sz="3000" b="1" dirty="0" smtClean="0"/>
              <a:t>Assessment</a:t>
            </a:r>
            <a:br>
              <a:rPr lang="en-US" sz="3000" b="1" dirty="0" smtClean="0"/>
            </a:br>
            <a:r>
              <a:rPr lang="en-US" dirty="0" smtClean="0"/>
              <a:t>text for questions and capturing user responses in database for later analysis</a:t>
            </a:r>
            <a:endParaRPr lang="en-US" sz="3000" b="1" dirty="0"/>
          </a:p>
          <a:p>
            <a:pPr marL="0" indent="0"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14981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This Talk Focusses on the Game Programmer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Instructor</a:t>
            </a:r>
            <a:r>
              <a:rPr lang="en-US" dirty="0" smtClean="0"/>
              <a:t> is analog, built z80 kit in ‘78 and helped Internet grow up</a:t>
            </a:r>
          </a:p>
          <a:p>
            <a:r>
              <a:rPr lang="en-US" dirty="0" smtClean="0"/>
              <a:t>Typical “silo” traits</a:t>
            </a:r>
          </a:p>
          <a:p>
            <a:r>
              <a:rPr lang="en-US" dirty="0" smtClean="0"/>
              <a:t>Course prerequisites – data structures - ensure real programmers</a:t>
            </a:r>
          </a:p>
          <a:p>
            <a:r>
              <a:rPr lang="en-US" dirty="0" smtClean="0"/>
              <a:t>Course content – </a:t>
            </a:r>
            <a:br>
              <a:rPr lang="en-US" dirty="0" smtClean="0"/>
            </a:br>
            <a:r>
              <a:rPr lang="en-US" dirty="0" smtClean="0"/>
              <a:t>2d game individually</a:t>
            </a:r>
            <a:br>
              <a:rPr lang="en-US" dirty="0" smtClean="0"/>
            </a:br>
            <a:r>
              <a:rPr lang="en-US" dirty="0" smtClean="0"/>
              <a:t>3d game as team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Students</a:t>
            </a:r>
            <a:r>
              <a:rPr lang="en-US" dirty="0" smtClean="0"/>
              <a:t> are born digital, gamers</a:t>
            </a:r>
          </a:p>
          <a:p>
            <a:r>
              <a:rPr lang="en-US" dirty="0" smtClean="0"/>
              <a:t>New to collaboration outside their field</a:t>
            </a:r>
          </a:p>
          <a:p>
            <a:r>
              <a:rPr lang="en-US" dirty="0" smtClean="0"/>
              <a:t>Teamwork in field is not new (CS 583), teamwork beyond field is challenging (vocabulary and skills)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Diverse faculty to maintain focus and “interesting” weekly discussions</a:t>
            </a:r>
          </a:p>
          <a:p>
            <a:r>
              <a:rPr lang="en-US" dirty="0" smtClean="0"/>
              <a:t>Sequence of coders over 3 years all took CS583 for common background</a:t>
            </a:r>
          </a:p>
          <a:p>
            <a:r>
              <a:rPr lang="en-US" dirty="0" smtClean="0"/>
              <a:t>IGDA and ESA current status of game development world (CS583 and after)</a:t>
            </a:r>
            <a:endParaRPr lang="en-US" dirty="0"/>
          </a:p>
          <a:p>
            <a:r>
              <a:rPr lang="en-US" dirty="0" err="1" smtClean="0"/>
              <a:t>MatsISLE</a:t>
            </a:r>
            <a:r>
              <a:rPr lang="en-US" dirty="0" smtClean="0"/>
              <a:t> Useful example of Serious Games (thanks to Chris Harz who speaks to CS583)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 1: The samples on lab table  with Task List for this lab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71600" y="5519738"/>
            <a:ext cx="6592888" cy="8048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Standard: each lab starts with  Task List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71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Tensile Test</a:t>
            </a:r>
            <a:endParaRPr lang="en-US" dirty="0"/>
          </a:p>
        </p:txBody>
      </p:sp>
      <p:pic>
        <p:nvPicPr>
          <p:cNvPr id="8194" name="Picture 2" descr="E:\0 0 0 LasVegas_FECS2012\Tensile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" y="1371600"/>
            <a:ext cx="6934201" cy="51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 2: The Virtual Tensile Testing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53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Test</a:t>
            </a:r>
            <a:endParaRPr lang="en-US" dirty="0"/>
          </a:p>
        </p:txBody>
      </p:sp>
      <p:pic>
        <p:nvPicPr>
          <p:cNvPr id="7170" name="Picture 2" descr="E:\0 0 0 LasVegas_FECS2012\Impact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60283"/>
            <a:ext cx="7208838" cy="53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356</Words>
  <Application>Microsoft Office PowerPoint</Application>
  <PresentationFormat>On-screen Show (4:3)</PresentationFormat>
  <Paragraphs>62</Paragraphs>
  <Slides>17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The Collaborators at  San Diego State University</vt:lpstr>
      <vt:lpstr>Discipline Silos at the University</vt:lpstr>
      <vt:lpstr>This Talk Focusses on the Game Programmer</vt:lpstr>
      <vt:lpstr>Project Success</vt:lpstr>
      <vt:lpstr>Fig 1: The samples on lab table  with Task List for this lab </vt:lpstr>
      <vt:lpstr>Tensile Test</vt:lpstr>
      <vt:lpstr>Fig 2: The Virtual Tensile Testing </vt:lpstr>
      <vt:lpstr>Impact Test</vt:lpstr>
      <vt:lpstr>Fig 3: Safety screen to protect users during impact testing </vt:lpstr>
      <vt:lpstr>Fig 4: Actual high-speed video of actual Impact Test                                                                                                 Machine, included in Materials-ISLE </vt:lpstr>
      <vt:lpstr>Lattice Voyage  - Virtual/Virtual</vt:lpstr>
      <vt:lpstr>Figure 5 Virtual Image of teleporter in the virtual lab environment</vt:lpstr>
      <vt:lpstr>Fig 6: Student will search the virtual 3D space            environment </vt:lpstr>
      <vt:lpstr>Quick Demo of Tensile test game</vt:lpstr>
      <vt:lpstr>Acknowledgement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</dc:creator>
  <cp:lastModifiedBy>kris</cp:lastModifiedBy>
  <cp:revision>18</cp:revision>
  <cp:lastPrinted>2012-07-18T04:59:37Z</cp:lastPrinted>
  <dcterms:created xsi:type="dcterms:W3CDTF">2012-07-18T00:30:29Z</dcterms:created>
  <dcterms:modified xsi:type="dcterms:W3CDTF">2012-07-22T15:35:42Z</dcterms:modified>
</cp:coreProperties>
</file>